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4" r:id="rId8"/>
    <p:sldId id="260" r:id="rId9"/>
    <p:sldId id="261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41" d="100"/>
          <a:sy n="41" d="100"/>
        </p:scale>
        <p:origin x="48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F69-74BF-4B4B-BE5B-90724F4C6654}" type="datetimeFigureOut">
              <a:rPr lang="nl-NL" smtClean="0"/>
              <a:t>16-12-2018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266E-3423-4949-AF5B-2A351686D4D5}" type="slidenum">
              <a:rPr lang="nl-NL" smtClean="0"/>
              <a:t>‹nr.›</a:t>
            </a:fld>
            <a:endParaRPr lang="nl-N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116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F69-74BF-4B4B-BE5B-90724F4C6654}" type="datetimeFigureOut">
              <a:rPr lang="nl-NL" smtClean="0"/>
              <a:t>16-12-2018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266E-3423-4949-AF5B-2A351686D4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163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F69-74BF-4B4B-BE5B-90724F4C6654}" type="datetimeFigureOut">
              <a:rPr lang="nl-NL" smtClean="0"/>
              <a:t>16-12-2018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266E-3423-4949-AF5B-2A351686D4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4529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F69-74BF-4B4B-BE5B-90724F4C6654}" type="datetimeFigureOut">
              <a:rPr lang="nl-NL" smtClean="0"/>
              <a:t>16-12-2018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266E-3423-4949-AF5B-2A351686D4D5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0181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F69-74BF-4B4B-BE5B-90724F4C6654}" type="datetimeFigureOut">
              <a:rPr lang="nl-NL" smtClean="0"/>
              <a:t>16-12-2018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266E-3423-4949-AF5B-2A351686D4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4036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F69-74BF-4B4B-BE5B-90724F4C6654}" type="datetimeFigureOut">
              <a:rPr lang="nl-NL" smtClean="0"/>
              <a:t>16-12-2018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266E-3423-4949-AF5B-2A351686D4D5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6317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F69-74BF-4B4B-BE5B-90724F4C6654}" type="datetimeFigureOut">
              <a:rPr lang="nl-NL" smtClean="0"/>
              <a:t>16-12-2018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266E-3423-4949-AF5B-2A351686D4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1371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F69-74BF-4B4B-BE5B-90724F4C6654}" type="datetimeFigureOut">
              <a:rPr lang="nl-NL" smtClean="0"/>
              <a:t>16-12-2018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266E-3423-4949-AF5B-2A351686D4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5328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F69-74BF-4B4B-BE5B-90724F4C6654}" type="datetimeFigureOut">
              <a:rPr lang="nl-NL" smtClean="0"/>
              <a:t>16-12-2018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266E-3423-4949-AF5B-2A351686D4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150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F69-74BF-4B4B-BE5B-90724F4C6654}" type="datetimeFigureOut">
              <a:rPr lang="nl-NL" smtClean="0"/>
              <a:t>16-12-2018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266E-3423-4949-AF5B-2A351686D4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531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F69-74BF-4B4B-BE5B-90724F4C6654}" type="datetimeFigureOut">
              <a:rPr lang="nl-NL" smtClean="0"/>
              <a:t>16-12-2018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266E-3423-4949-AF5B-2A351686D4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2626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F69-74BF-4B4B-BE5B-90724F4C6654}" type="datetimeFigureOut">
              <a:rPr lang="nl-NL" smtClean="0"/>
              <a:t>16-12-2018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266E-3423-4949-AF5B-2A351686D4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845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F69-74BF-4B4B-BE5B-90724F4C6654}" type="datetimeFigureOut">
              <a:rPr lang="nl-NL" smtClean="0"/>
              <a:t>16-12-2018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266E-3423-4949-AF5B-2A351686D4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550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F69-74BF-4B4B-BE5B-90724F4C6654}" type="datetimeFigureOut">
              <a:rPr lang="nl-NL" smtClean="0"/>
              <a:t>16-12-2018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266E-3423-4949-AF5B-2A351686D4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2421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F69-74BF-4B4B-BE5B-90724F4C6654}" type="datetimeFigureOut">
              <a:rPr lang="nl-NL" smtClean="0"/>
              <a:t>16-12-2018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266E-3423-4949-AF5B-2A351686D4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198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F69-74BF-4B4B-BE5B-90724F4C6654}" type="datetimeFigureOut">
              <a:rPr lang="nl-NL" smtClean="0"/>
              <a:t>16-12-2018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266E-3423-4949-AF5B-2A351686D4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4480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F69-74BF-4B4B-BE5B-90724F4C6654}" type="datetimeFigureOut">
              <a:rPr lang="nl-NL" smtClean="0"/>
              <a:t>16-12-2018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266E-3423-4949-AF5B-2A351686D4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984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F08F69-74BF-4B4B-BE5B-90724F4C6654}" type="datetimeFigureOut">
              <a:rPr lang="nl-NL" smtClean="0"/>
              <a:t>16-12-2018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4B8266E-3423-4949-AF5B-2A351686D4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7340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74BAE0-E43E-48D4-9DDE-C5D690CD8D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Bloed en bloedstolling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4CBAC5C-C11E-4A60-854C-5E0D5D9B06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17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95BE3D-D843-4076-AE03-0FFBC5732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 err="1"/>
              <a:t>kahoot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06A673-73BB-46C7-9D0B-5E468A3FD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484783"/>
            <a:ext cx="8534400" cy="3615267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8851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525CDD-20A7-4A68-BA6D-F0232B615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707149"/>
            <a:ext cx="8534400" cy="1507067"/>
          </a:xfrm>
        </p:spPr>
        <p:txBody>
          <a:bodyPr/>
          <a:lstStyle/>
          <a:p>
            <a:r>
              <a:rPr lang="nl-NL" dirty="0"/>
              <a:t>Afsluiting.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9604F9-57EE-4196-8259-875B60962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700130"/>
            <a:ext cx="8534400" cy="3615267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Feedback, wat vind je van de indeling van de les? En waarom?</a:t>
            </a:r>
          </a:p>
          <a:p>
            <a:r>
              <a:rPr lang="nl-NL" dirty="0">
                <a:solidFill>
                  <a:schemeClr val="bg1"/>
                </a:solidFill>
              </a:rPr>
              <a:t>Leerdoelen: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Ik kan de verschillende onderdelen van bloed benoemen.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Ik vertel welke soorten bloedcellen er zijn en hun kenmerken.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Ik kan de stappen in het bloedstollingsproces beschrijven.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Volgende week Lymfevatenstelsel!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6476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5220CB-14F0-4DD1-9CFE-F3D209E6C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/>
              <a:t>Welkom!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663B2D-9ECA-4ACD-9237-F192CDA67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342322"/>
            <a:ext cx="8534400" cy="3615267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Feedback: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Wat vind je van de indeling van de les? En waarom?</a:t>
            </a:r>
          </a:p>
          <a:p>
            <a:r>
              <a:rPr lang="nl-NL" dirty="0">
                <a:solidFill>
                  <a:schemeClr val="bg1"/>
                </a:solidFill>
              </a:rPr>
              <a:t>Iemand achterin.</a:t>
            </a:r>
          </a:p>
          <a:p>
            <a:r>
              <a:rPr lang="nl-NL" dirty="0">
                <a:solidFill>
                  <a:schemeClr val="bg1"/>
                </a:solidFill>
              </a:rPr>
              <a:t>Waar hebben we het vorige week over gehad?</a:t>
            </a:r>
          </a:p>
        </p:txBody>
      </p:sp>
    </p:spTree>
    <p:extLst>
      <p:ext uri="{BB962C8B-B14F-4D97-AF65-F5344CB8AC3E}">
        <p14:creationId xmlns:p14="http://schemas.microsoft.com/office/powerpoint/2010/main" val="2022386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BECDB-3695-4A5A-A472-9A3EC0027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/>
              <a:t>Bloed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EDF436-D27B-45AD-AB43-2C32D8019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382078"/>
            <a:ext cx="8534400" cy="3615267"/>
          </a:xfrm>
        </p:spPr>
        <p:txBody>
          <a:bodyPr/>
          <a:lstStyle/>
          <a:p>
            <a:r>
              <a:rPr lang="nl-NL" b="1" dirty="0">
                <a:solidFill>
                  <a:schemeClr val="bg1"/>
                </a:solidFill>
              </a:rPr>
              <a:t>Schrijf voor jezelf op!</a:t>
            </a:r>
          </a:p>
          <a:p>
            <a:r>
              <a:rPr lang="nl-NL" dirty="0">
                <a:solidFill>
                  <a:schemeClr val="bg1"/>
                </a:solidFill>
              </a:rPr>
              <a:t>Welke bestandsdelen van bloed ken je?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4C3807D-F52C-4E30-A971-F9FB8CF0B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685800"/>
            <a:ext cx="5628380" cy="318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828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F8F7EA-085C-4408-A864-19A6F01BD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/>
              <a:t>programma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68BAAD-3D9D-4E85-AB9D-547F63CA2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192867"/>
            <a:ext cx="8534400" cy="3615267"/>
          </a:xfrm>
        </p:spPr>
        <p:txBody>
          <a:bodyPr>
            <a:normAutofit lnSpcReduction="10000"/>
          </a:bodyPr>
          <a:lstStyle/>
          <a:p>
            <a:r>
              <a:rPr lang="nl-NL" dirty="0">
                <a:solidFill>
                  <a:schemeClr val="bg1"/>
                </a:solidFill>
              </a:rPr>
              <a:t>Samenstelling bloed.</a:t>
            </a:r>
          </a:p>
          <a:p>
            <a:r>
              <a:rPr lang="nl-NL" dirty="0">
                <a:solidFill>
                  <a:schemeClr val="bg1"/>
                </a:solidFill>
              </a:rPr>
              <a:t>Bloedplasma.</a:t>
            </a:r>
          </a:p>
          <a:p>
            <a:r>
              <a:rPr lang="nl-NL" dirty="0">
                <a:solidFill>
                  <a:schemeClr val="bg1"/>
                </a:solidFill>
              </a:rPr>
              <a:t>Bloedcellen.</a:t>
            </a:r>
          </a:p>
          <a:p>
            <a:r>
              <a:rPr lang="nl-NL" dirty="0">
                <a:solidFill>
                  <a:schemeClr val="bg1"/>
                </a:solidFill>
              </a:rPr>
              <a:t>Bloedstolling.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Leerdoelen: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Ik kan de verschillende onderdelen van bloed benoemen.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Ik vertel welke soorten bloedcellen er zijn en hun kenmerken.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Ik kan de stappen in het bloedstollingsproces beschrijven.</a:t>
            </a:r>
          </a:p>
        </p:txBody>
      </p:sp>
    </p:spTree>
    <p:extLst>
      <p:ext uri="{BB962C8B-B14F-4D97-AF65-F5344CB8AC3E}">
        <p14:creationId xmlns:p14="http://schemas.microsoft.com/office/powerpoint/2010/main" val="1260638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12BF58-4C7F-40C9-9B54-A440087C5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/>
              <a:t>Samenstelling bloed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280AC0-6345-46B7-A362-83A27FE3B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471530"/>
            <a:ext cx="8534400" cy="3615267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Bloedplasma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55% </a:t>
            </a:r>
          </a:p>
          <a:p>
            <a:r>
              <a:rPr lang="nl-NL" dirty="0">
                <a:solidFill>
                  <a:schemeClr val="bg1"/>
                </a:solidFill>
              </a:rPr>
              <a:t>Bloedcellen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45%</a:t>
            </a:r>
          </a:p>
          <a:p>
            <a:r>
              <a:rPr lang="nl-NL" dirty="0">
                <a:solidFill>
                  <a:schemeClr val="bg1"/>
                </a:solidFill>
              </a:rPr>
              <a:t>± 7,5% van lichaamsgewicht.</a:t>
            </a:r>
          </a:p>
          <a:p>
            <a:pPr lvl="1"/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AutoShape 4" descr="Afbeeldingsresultaat voor gecentrifugeerd bloed">
            <a:extLst>
              <a:ext uri="{FF2B5EF4-FFF2-40B4-BE49-F238E27FC236}">
                <a16:creationId xmlns:a16="http://schemas.microsoft.com/office/drawing/2014/main" id="{2F7E1A1E-7EF4-4F2A-B0CD-B4FE19C0B4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2DAC2A2-6A4D-4C47-B8CE-7CA25902C4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8487" y="2192867"/>
            <a:ext cx="200025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48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4707B2-D3DD-421C-920C-D05AE29B8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/>
              <a:t>bloedplasma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157022-881A-41F2-88A3-D097F77A8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395330"/>
            <a:ext cx="8534400" cy="3615267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Water. </a:t>
            </a:r>
          </a:p>
          <a:p>
            <a:r>
              <a:rPr lang="nl-NL" dirty="0">
                <a:solidFill>
                  <a:schemeClr val="bg1"/>
                </a:solidFill>
              </a:rPr>
              <a:t>Zouten.	</a:t>
            </a:r>
            <a:r>
              <a:rPr lang="nl-NL" dirty="0">
                <a:solidFill>
                  <a:schemeClr val="bg1"/>
                </a:solidFill>
                <a:sym typeface="Wingdings" panose="05000000000000000000" pitchFamily="2" charset="2"/>
              </a:rPr>
              <a:t> H</a:t>
            </a:r>
            <a:r>
              <a:rPr lang="nl-NL" dirty="0">
                <a:solidFill>
                  <a:schemeClr val="bg1"/>
                </a:solidFill>
              </a:rPr>
              <a:t>andhaving pH (7,4). Waterstofcarbonaat als buffer.</a:t>
            </a:r>
          </a:p>
          <a:p>
            <a:r>
              <a:rPr lang="nl-NL" dirty="0">
                <a:solidFill>
                  <a:schemeClr val="bg1"/>
                </a:solidFill>
              </a:rPr>
              <a:t>Plasma-eiwitten.   </a:t>
            </a:r>
            <a:r>
              <a:rPr lang="nl-NL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nl-NL" dirty="0" err="1">
                <a:solidFill>
                  <a:schemeClr val="bg1"/>
                </a:solidFill>
                <a:sym typeface="Wingdings" panose="05000000000000000000" pitchFamily="2" charset="2"/>
              </a:rPr>
              <a:t>Albuminen</a:t>
            </a:r>
            <a:r>
              <a:rPr lang="nl-NL" dirty="0">
                <a:solidFill>
                  <a:schemeClr val="bg1"/>
                </a:solidFill>
                <a:sym typeface="Wingdings" panose="05000000000000000000" pitchFamily="2" charset="2"/>
              </a:rPr>
              <a:t>; globuline; stollingsfactoren.</a:t>
            </a:r>
            <a:r>
              <a:rPr lang="nl-NL" dirty="0">
                <a:solidFill>
                  <a:schemeClr val="bg1"/>
                </a:solidFill>
              </a:rPr>
              <a:t>		</a:t>
            </a:r>
          </a:p>
          <a:p>
            <a:r>
              <a:rPr lang="nl-NL" dirty="0">
                <a:solidFill>
                  <a:schemeClr val="bg1"/>
                </a:solidFill>
              </a:rPr>
              <a:t>Bloedgassen.  </a:t>
            </a:r>
            <a:r>
              <a:rPr lang="nl-NL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nl-NL" dirty="0">
                <a:solidFill>
                  <a:schemeClr val="bg1"/>
                </a:solidFill>
              </a:rPr>
              <a:t>Zuurstof, koolstofdioxide, stikstof</a:t>
            </a:r>
          </a:p>
          <a:p>
            <a:r>
              <a:rPr lang="nl-NL" dirty="0">
                <a:solidFill>
                  <a:schemeClr val="bg1"/>
                </a:solidFill>
              </a:rPr>
              <a:t>Tijdelijk aanwezige stoffen. </a:t>
            </a:r>
            <a:r>
              <a:rPr lang="nl-NL" dirty="0">
                <a:solidFill>
                  <a:schemeClr val="bg1"/>
                </a:solidFill>
                <a:sym typeface="Wingdings" panose="05000000000000000000" pitchFamily="2" charset="2"/>
              </a:rPr>
              <a:t> Glucose, vetzuren, hormonen, 											vitaminen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3074" name="Picture 2" descr="Afbeeldingsresultaat voor bloedplasma">
            <a:extLst>
              <a:ext uri="{FF2B5EF4-FFF2-40B4-BE49-F238E27FC236}">
                <a16:creationId xmlns:a16="http://schemas.microsoft.com/office/drawing/2014/main" id="{ED494382-39DD-48D6-8A40-CEF814162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3414" y="486465"/>
            <a:ext cx="2820421" cy="361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77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C3A716-32A9-47E5-A1DC-64979AEB2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/>
              <a:t>Plasma eiwitten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C137B5-008F-4172-8077-7A80209E4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355573"/>
            <a:ext cx="8534400" cy="3615267"/>
          </a:xfrm>
        </p:spPr>
        <p:txBody>
          <a:bodyPr>
            <a:norm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Albuminen</a:t>
            </a:r>
            <a:endParaRPr lang="nl-NL" dirty="0">
              <a:solidFill>
                <a:schemeClr val="bg1"/>
              </a:solidFill>
            </a:endParaRPr>
          </a:p>
          <a:p>
            <a:pPr lvl="1"/>
            <a:r>
              <a:rPr lang="nl-NL" dirty="0">
                <a:solidFill>
                  <a:schemeClr val="bg1"/>
                </a:solidFill>
              </a:rPr>
              <a:t>Behoudt de osmotische waarde van het bloed.</a:t>
            </a:r>
          </a:p>
          <a:p>
            <a:r>
              <a:rPr lang="nl-NL" dirty="0">
                <a:solidFill>
                  <a:schemeClr val="bg1"/>
                </a:solidFill>
              </a:rPr>
              <a:t>Globuline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Alfa- en bètaglobuline transport van suikers, vetten, ijzer, vitamine, hormonen.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Gammaglobuline </a:t>
            </a:r>
            <a:r>
              <a:rPr lang="nl-NL" dirty="0">
                <a:solidFill>
                  <a:schemeClr val="bg1"/>
                </a:solidFill>
                <a:sym typeface="Wingdings" panose="05000000000000000000" pitchFamily="2" charset="2"/>
              </a:rPr>
              <a:t> afweer.</a:t>
            </a:r>
          </a:p>
          <a:p>
            <a:r>
              <a:rPr lang="nl-NL" dirty="0">
                <a:solidFill>
                  <a:schemeClr val="bg1"/>
                </a:solidFill>
              </a:rPr>
              <a:t>Stollingsfactoren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Meer dan 10 stollingsfactoren.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Fibrinogeen.	(bloedserum).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F7A10FB-3E63-4D2F-9BC4-3DDC7C5353DA}"/>
              </a:ext>
            </a:extLst>
          </p:cNvPr>
          <p:cNvSpPr txBox="1"/>
          <p:nvPr/>
        </p:nvSpPr>
        <p:spPr>
          <a:xfrm>
            <a:off x="874643" y="1881809"/>
            <a:ext cx="3856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3 belangrijke plasma eiwitten</a:t>
            </a:r>
          </a:p>
        </p:txBody>
      </p:sp>
    </p:spTree>
    <p:extLst>
      <p:ext uri="{BB962C8B-B14F-4D97-AF65-F5344CB8AC3E}">
        <p14:creationId xmlns:p14="http://schemas.microsoft.com/office/powerpoint/2010/main" val="291452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49DB4A-A860-4DE7-91D2-EEC8159A2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563" y="685800"/>
            <a:ext cx="8534400" cy="1507067"/>
          </a:xfrm>
        </p:spPr>
        <p:txBody>
          <a:bodyPr/>
          <a:lstStyle/>
          <a:p>
            <a:r>
              <a:rPr lang="nl-NL" dirty="0"/>
              <a:t>Bloedcellen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45B63C-0D7D-4843-BD8C-0F5814554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563" y="2537791"/>
            <a:ext cx="8534400" cy="3615267"/>
          </a:xfrm>
        </p:spPr>
        <p:txBody>
          <a:bodyPr/>
          <a:lstStyle/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Erytrocyten.</a:t>
            </a:r>
          </a:p>
          <a:p>
            <a:r>
              <a:rPr lang="nl-NL" dirty="0">
                <a:solidFill>
                  <a:schemeClr val="bg1"/>
                </a:solidFill>
              </a:rPr>
              <a:t>Trombocyten. </a:t>
            </a:r>
          </a:p>
          <a:p>
            <a:r>
              <a:rPr lang="nl-NL" dirty="0">
                <a:solidFill>
                  <a:schemeClr val="bg1"/>
                </a:solidFill>
              </a:rPr>
              <a:t>Granulocyten.</a:t>
            </a:r>
          </a:p>
          <a:p>
            <a:r>
              <a:rPr lang="nl-NL" dirty="0">
                <a:solidFill>
                  <a:schemeClr val="bg1"/>
                </a:solidFill>
              </a:rPr>
              <a:t>Monocyten.</a:t>
            </a:r>
          </a:p>
          <a:p>
            <a:r>
              <a:rPr lang="nl-NL" dirty="0">
                <a:solidFill>
                  <a:schemeClr val="bg1"/>
                </a:solidFill>
              </a:rPr>
              <a:t>Lymfocyten.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2A2D1BE-3122-4869-9595-78FB023AE9E8}"/>
              </a:ext>
            </a:extLst>
          </p:cNvPr>
          <p:cNvSpPr txBox="1"/>
          <p:nvPr/>
        </p:nvSpPr>
        <p:spPr>
          <a:xfrm>
            <a:off x="5274365" y="4536141"/>
            <a:ext cx="48370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sz="2000" dirty="0">
                <a:solidFill>
                  <a:schemeClr val="bg1"/>
                </a:solidFill>
              </a:rPr>
              <a:t>Wat voor bloedcel is het?</a:t>
            </a:r>
          </a:p>
          <a:p>
            <a:pPr marL="285750" indent="-285750">
              <a:buFontTx/>
              <a:buChar char="-"/>
            </a:pPr>
            <a:r>
              <a:rPr lang="nl-NL" sz="2000" dirty="0">
                <a:solidFill>
                  <a:schemeClr val="bg1"/>
                </a:solidFill>
              </a:rPr>
              <a:t>Wat zijn de fysieke kenmerken van de bloedcel? (Kleur, vorm, etc.)</a:t>
            </a:r>
          </a:p>
          <a:p>
            <a:pPr marL="285750" indent="-285750">
              <a:buFontTx/>
              <a:buChar char="-"/>
            </a:pPr>
            <a:r>
              <a:rPr lang="nl-NL" sz="2000" dirty="0">
                <a:solidFill>
                  <a:schemeClr val="bg1"/>
                </a:solidFill>
              </a:rPr>
              <a:t>Wat doet de bloedcel?</a:t>
            </a:r>
          </a:p>
          <a:p>
            <a:pPr marL="742950" lvl="1" indent="-285750">
              <a:buFontTx/>
              <a:buChar char="-"/>
            </a:pPr>
            <a:r>
              <a:rPr lang="nl-NL" sz="2000" dirty="0">
                <a:solidFill>
                  <a:schemeClr val="bg1"/>
                </a:solidFill>
              </a:rPr>
              <a:t>En hoe doet hij dat?</a:t>
            </a:r>
          </a:p>
          <a:p>
            <a:pPr marL="285750" indent="-285750">
              <a:buFontTx/>
              <a:buChar char="-"/>
            </a:pPr>
            <a:r>
              <a:rPr lang="nl-NL" sz="2000" dirty="0">
                <a:solidFill>
                  <a:schemeClr val="bg1"/>
                </a:solidFill>
              </a:rPr>
              <a:t>Waar komt hij voor?</a:t>
            </a:r>
          </a:p>
          <a:p>
            <a:pPr marL="285750" indent="-285750">
              <a:buFontTx/>
              <a:buChar char="-"/>
            </a:pP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E3ECB33-942B-4826-885D-2BB069983C0C}"/>
              </a:ext>
            </a:extLst>
          </p:cNvPr>
          <p:cNvSpPr txBox="1"/>
          <p:nvPr/>
        </p:nvSpPr>
        <p:spPr>
          <a:xfrm>
            <a:off x="7898296" y="2192867"/>
            <a:ext cx="39226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Groepjes van 5 personen.</a:t>
            </a:r>
          </a:p>
          <a:p>
            <a:r>
              <a:rPr lang="nl-NL" sz="1600" dirty="0">
                <a:solidFill>
                  <a:schemeClr val="bg1"/>
                </a:solidFill>
              </a:rPr>
              <a:t>- 1 team leider, verkrijgt informatie   van andere leden en maakt korte presentatie van zo’n 5-7 minuten.</a:t>
            </a:r>
          </a:p>
          <a:p>
            <a:pPr marL="285750" indent="-285750">
              <a:buFontTx/>
              <a:buChar char="-"/>
            </a:pPr>
            <a:r>
              <a:rPr lang="nl-NL" sz="1600" dirty="0">
                <a:solidFill>
                  <a:schemeClr val="bg1"/>
                </a:solidFill>
              </a:rPr>
              <a:t>Andere 4 zoeken dus informatie op.</a:t>
            </a:r>
          </a:p>
          <a:p>
            <a:r>
              <a:rPr lang="nl-NL" sz="1600" dirty="0">
                <a:solidFill>
                  <a:schemeClr val="bg1"/>
                </a:solidFill>
              </a:rPr>
              <a:t>Klaar, stuur op naar me.zuidema@noorderpoort.nl</a:t>
            </a:r>
          </a:p>
        </p:txBody>
      </p:sp>
    </p:spTree>
    <p:extLst>
      <p:ext uri="{BB962C8B-B14F-4D97-AF65-F5344CB8AC3E}">
        <p14:creationId xmlns:p14="http://schemas.microsoft.com/office/powerpoint/2010/main" val="690314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CB6BBE-7B20-49DE-81A7-1C684AB65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/>
              <a:t>Bloedstolling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99C974-5842-48FC-B370-17D92E809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408582"/>
            <a:ext cx="8534400" cy="3615267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Plaatselijke bloedvatvernauwing.</a:t>
            </a:r>
          </a:p>
          <a:p>
            <a:r>
              <a:rPr lang="nl-NL" dirty="0">
                <a:solidFill>
                  <a:schemeClr val="bg1"/>
                </a:solidFill>
              </a:rPr>
              <a:t>Propvorming.</a:t>
            </a:r>
          </a:p>
          <a:p>
            <a:r>
              <a:rPr lang="nl-NL" dirty="0">
                <a:solidFill>
                  <a:schemeClr val="bg1"/>
                </a:solidFill>
              </a:rPr>
              <a:t>Bloedstolling.</a:t>
            </a:r>
          </a:p>
          <a:p>
            <a:pPr lvl="1"/>
            <a:r>
              <a:rPr lang="nl-NL" dirty="0" err="1">
                <a:solidFill>
                  <a:schemeClr val="bg1"/>
                </a:solidFill>
              </a:rPr>
              <a:t>Tromboplastinogeen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nl-NL" dirty="0" err="1">
                <a:solidFill>
                  <a:schemeClr val="bg1"/>
                </a:solidFill>
              </a:rPr>
              <a:t>Tromboplastine</a:t>
            </a:r>
            <a:r>
              <a:rPr lang="nl-NL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Protrombine </a:t>
            </a:r>
            <a:r>
              <a:rPr lang="nl-NL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trombine</a:t>
            </a:r>
            <a:r>
              <a:rPr lang="nl-NL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Fibrinogeen </a:t>
            </a:r>
            <a:r>
              <a:rPr lang="nl-NL" dirty="0">
                <a:solidFill>
                  <a:schemeClr val="bg1"/>
                </a:solidFill>
                <a:sym typeface="Wingdings" panose="05000000000000000000" pitchFamily="2" charset="2"/>
              </a:rPr>
              <a:t> fibrine.</a:t>
            </a:r>
          </a:p>
          <a:p>
            <a:r>
              <a:rPr lang="nl-NL" dirty="0">
                <a:solidFill>
                  <a:schemeClr val="bg1"/>
                </a:solidFill>
                <a:sym typeface="Wingdings" panose="05000000000000000000" pitchFamily="2" charset="2"/>
              </a:rPr>
              <a:t>Bloedstelping.</a:t>
            </a:r>
          </a:p>
          <a:p>
            <a:r>
              <a:rPr lang="nl-NL" dirty="0">
                <a:solidFill>
                  <a:schemeClr val="bg1"/>
                </a:solidFill>
                <a:sym typeface="Wingdings" panose="05000000000000000000" pitchFamily="2" charset="2"/>
              </a:rPr>
              <a:t>Weefselherstel  (histamine).</a:t>
            </a:r>
          </a:p>
          <a:p>
            <a:pPr lvl="1"/>
            <a:endParaRPr lang="nl-NL" dirty="0">
              <a:solidFill>
                <a:schemeClr val="bg1"/>
              </a:solidFill>
            </a:endParaRPr>
          </a:p>
          <a:p>
            <a:pPr lvl="1"/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2050" name="Picture 2" descr="Afbeeldingsresultaat voor bloedstolling">
            <a:extLst>
              <a:ext uri="{FF2B5EF4-FFF2-40B4-BE49-F238E27FC236}">
                <a16:creationId xmlns:a16="http://schemas.microsoft.com/office/drawing/2014/main" id="{5799D6E4-95DC-4120-AE08-35225078B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752" y="2017534"/>
            <a:ext cx="4713839" cy="439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876760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1523</TotalTime>
  <Words>319</Words>
  <Application>Microsoft Office PowerPoint</Application>
  <PresentationFormat>Breedbeeld</PresentationFormat>
  <Paragraphs>75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Segment</vt:lpstr>
      <vt:lpstr>Bloed en bloedstolling</vt:lpstr>
      <vt:lpstr>Welkom!</vt:lpstr>
      <vt:lpstr>Bloed</vt:lpstr>
      <vt:lpstr>programma</vt:lpstr>
      <vt:lpstr>Samenstelling bloed</vt:lpstr>
      <vt:lpstr>bloedplasma</vt:lpstr>
      <vt:lpstr>Plasma eiwitten</vt:lpstr>
      <vt:lpstr>Bloedcellen</vt:lpstr>
      <vt:lpstr>Bloedstolling</vt:lpstr>
      <vt:lpstr>kahoot</vt:lpstr>
      <vt:lpstr>Afsluiting.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matthijs zuidema</dc:creator>
  <cp:lastModifiedBy>matthijs zuidema</cp:lastModifiedBy>
  <cp:revision>14</cp:revision>
  <dcterms:created xsi:type="dcterms:W3CDTF">2018-12-16T12:54:00Z</dcterms:created>
  <dcterms:modified xsi:type="dcterms:W3CDTF">2018-12-17T14:17:53Z</dcterms:modified>
</cp:coreProperties>
</file>